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889BC"/>
    <a:srgbClr val="980C63"/>
    <a:srgbClr val="61B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500C4-F507-4E7C-85F4-B33E9242EFEB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662EF-6F2D-4E94-84F5-DF7025054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66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662EF-6F2D-4E94-84F5-DF7025054E4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07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66B43-08DA-4B59-8B1B-1F213450D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8D6B59-90D4-47FC-9074-A9E26E734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5B41D-D150-42C6-BF19-C26FE37C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C4CEA7-E4D5-41BC-9E23-E5148B54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B62F3-1169-45F0-A04B-ED575281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21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C8353-318E-47E5-B272-B8A75CD8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489BF5-322B-4BF3-85EB-4D699A00E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EC9B6E-1D1D-4900-9CA3-AA8F4286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C07A12-F112-485E-89C5-26EA9765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8754C9-1129-45D8-82FF-1A1F7171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0A5736B-9146-43E3-9C99-B43A702E5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B782B2-7EF2-4D4F-9842-438354414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DD1C63-2D16-470F-ACF2-5A7AA062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93F903-0979-4321-808A-8E5796EB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85A395-D4A1-4F81-A872-E174CA74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97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C35D4-8283-4F72-AD97-ED38F280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C0A09-354A-4225-8901-E389F3B44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0B3361-7C08-45DC-9FFB-94D49FE4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7D12E7-B87D-4519-B65F-086B21DF6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9F9482-8D7C-4791-8392-32D9EFB7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60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6033F1-F1F8-4FEA-B96D-AB62840F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278E3B-97A9-425B-AD20-190588002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F2B86-1D14-4342-AB70-B58B9AD84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CD3B39-0BB2-415C-B666-376F75E87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0D735F-7B99-4177-8088-2A984040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34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8BE93-7D38-4C71-857E-9285E41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CD7866-42B2-4500-A23E-88DF99B86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6508A7-55AA-405A-B71D-1E93BAA5C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A0458B-C201-4577-B13A-B6490E615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B59D53-52A6-413E-ABC2-5B721E7C4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4731F7-FBC9-4206-9035-55AF537E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34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E6543-5EFB-4834-BFB4-E7ECCE05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A4E629-6D19-4773-8A18-7A631CCEA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3AFC67-09CE-47D2-A2D6-736D705B7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268A5E-984D-420E-A2B9-A0DB44866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FD535E6-3CB4-4939-989C-14A68BE25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DE638DD-4109-45E3-A4AD-E448CE9B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B48BB3-5B5D-4EA4-A956-8B703F1E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D99DC6-E6F4-4240-AB8C-B8E073B0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1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BDFC3-6AE2-4763-B04F-C75B5FC7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89ED354-9EAB-475E-84B8-7CE5A418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F5964F-C40E-4D24-B7A1-2DBF2175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E074D4-75E1-4A8D-9542-4DB7DD9D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43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B2D51D-0E45-4C87-9BFC-181F01F2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3CCC2A-AD99-4A09-903F-D1E9529D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7D3737-EC80-43CC-ACFE-20FA6A5D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7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FBB7B-5A16-480E-9168-45617FDE6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9B647E-C71B-4165-9131-035412B69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AA2ACA-B409-4E82-983A-EDFE79C06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E63E57-12C1-4F16-B14C-C3494E6C0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A6AEF7-1843-4D41-9FB3-424F4169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893992-A438-4A0E-8FAD-E7D95428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3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AE0CA-1583-4C15-8136-D4D0830F4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9C72AC-0E11-4A7B-85A0-E58CDF9E0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C6BBA8-5A30-47C9-B7E9-93B4222CE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7827B-A7EE-4958-B16F-F8ABCA950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AA0986-C1BB-4FD1-99E6-B44677D5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F9AB92-257B-4A75-9EDE-A804D89A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60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BE3D58-1CCF-43E3-AB62-08F76B79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B8F179-4839-4249-A76B-F915A49F7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C32E5F-7977-4B0B-AA43-844783AAD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0B49-88A0-49D3-80F5-5F3006933D87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0A5852-1361-499F-B454-7F57C5137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1328BB-9D29-4A10-9AE0-7753C734D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0B99-A04D-430F-B38B-B772E4AC6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48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didattitreprofessionnel.fr/les-voies-dacces-au-titre-professionne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F05324-2642-4237-A91A-31F36D2904C4}"/>
              </a:ext>
            </a:extLst>
          </p:cNvPr>
          <p:cNvCxnSpPr>
            <a:cxnSpLocks/>
          </p:cNvCxnSpPr>
          <p:nvPr/>
        </p:nvCxnSpPr>
        <p:spPr>
          <a:xfrm>
            <a:off x="4250266" y="1710553"/>
            <a:ext cx="0" cy="423333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3D9B3CC-1C3B-4ECA-AB96-23177846819E}"/>
              </a:ext>
            </a:extLst>
          </p:cNvPr>
          <p:cNvSpPr/>
          <p:nvPr/>
        </p:nvSpPr>
        <p:spPr>
          <a:xfrm>
            <a:off x="1503100" y="949904"/>
            <a:ext cx="1889655" cy="558802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FORMATION CONTINUE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0B9A563-CD01-433A-BD3D-33E6D31B24C4}"/>
              </a:ext>
            </a:extLst>
          </p:cNvPr>
          <p:cNvSpPr/>
          <p:nvPr/>
        </p:nvSpPr>
        <p:spPr>
          <a:xfrm>
            <a:off x="5494868" y="949904"/>
            <a:ext cx="1219200" cy="558802"/>
          </a:xfrm>
          <a:prstGeom prst="roundRect">
            <a:avLst/>
          </a:prstGeom>
          <a:solidFill>
            <a:srgbClr val="980C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VAE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75920CF-3DEB-4EEF-B261-793CC507F9F1}"/>
              </a:ext>
            </a:extLst>
          </p:cNvPr>
          <p:cNvSpPr/>
          <p:nvPr/>
        </p:nvSpPr>
        <p:spPr>
          <a:xfrm>
            <a:off x="8836816" y="944214"/>
            <a:ext cx="1761065" cy="558802"/>
          </a:xfrm>
          <a:prstGeom prst="roundRect">
            <a:avLst/>
          </a:prstGeom>
          <a:solidFill>
            <a:srgbClr val="0889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CAPITALISATION DE CCP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4A6108-DB4A-4A34-9FCE-3A2BED19FFA4}"/>
              </a:ext>
            </a:extLst>
          </p:cNvPr>
          <p:cNvSpPr/>
          <p:nvPr/>
        </p:nvSpPr>
        <p:spPr>
          <a:xfrm>
            <a:off x="5080002" y="1864984"/>
            <a:ext cx="2048933" cy="558802"/>
          </a:xfrm>
          <a:prstGeom prst="rect">
            <a:avLst/>
          </a:prstGeom>
          <a:solidFill>
            <a:srgbClr val="980C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Création et acceptation du dossier de recevabilité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C9BDE9-28EB-4283-81D2-1DFB29C5A670}"/>
              </a:ext>
            </a:extLst>
          </p:cNvPr>
          <p:cNvSpPr/>
          <p:nvPr/>
        </p:nvSpPr>
        <p:spPr>
          <a:xfrm>
            <a:off x="1251747" y="3607791"/>
            <a:ext cx="2392360" cy="406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ECF (Examens en </a:t>
            </a:r>
          </a:p>
          <a:p>
            <a:pPr algn="ctr"/>
            <a:r>
              <a:rPr lang="fr-FR" sz="1400" dirty="0"/>
              <a:t>Cours de Formation)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F5607C-6F5C-4939-A378-579B570C48FC}"/>
              </a:ext>
            </a:extLst>
          </p:cNvPr>
          <p:cNvSpPr/>
          <p:nvPr/>
        </p:nvSpPr>
        <p:spPr>
          <a:xfrm>
            <a:off x="990600" y="4407696"/>
            <a:ext cx="6284384" cy="4826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ysClr val="windowText" lastClr="000000"/>
                </a:solidFill>
              </a:rPr>
              <a:t>Epreuve de synthèse</a:t>
            </a:r>
          </a:p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Facultatif : présentation d’un projet et/ou Questionnaire professionnel ou entretien technique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BB0FCB2-6147-43E5-AA3B-F99587C7F44C}"/>
              </a:ext>
            </a:extLst>
          </p:cNvPr>
          <p:cNvCxnSpPr>
            <a:cxnSpLocks/>
          </p:cNvCxnSpPr>
          <p:nvPr/>
        </p:nvCxnSpPr>
        <p:spPr>
          <a:xfrm>
            <a:off x="7915274" y="1710552"/>
            <a:ext cx="0" cy="423333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C84D770A-0242-4F4B-852A-636ECFDFC0A5}"/>
              </a:ext>
            </a:extLst>
          </p:cNvPr>
          <p:cNvSpPr/>
          <p:nvPr/>
        </p:nvSpPr>
        <p:spPr>
          <a:xfrm>
            <a:off x="4752976" y="6076368"/>
            <a:ext cx="2722034" cy="53656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Obtention du </a:t>
            </a:r>
          </a:p>
          <a:p>
            <a:pPr algn="ctr"/>
            <a:r>
              <a:rPr lang="fr-FR" sz="1400" dirty="0"/>
              <a:t>Titre Professionnel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C8AADB-0C0A-407C-A73F-4438DBADB051}"/>
              </a:ext>
            </a:extLst>
          </p:cNvPr>
          <p:cNvSpPr/>
          <p:nvPr/>
        </p:nvSpPr>
        <p:spPr>
          <a:xfrm>
            <a:off x="8965930" y="3607791"/>
            <a:ext cx="1545166" cy="406400"/>
          </a:xfrm>
          <a:prstGeom prst="rect">
            <a:avLst/>
          </a:prstGeom>
          <a:solidFill>
            <a:srgbClr val="0889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Passage des CCP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DA8BED-2DA5-4695-9D73-0A522D762226}"/>
              </a:ext>
            </a:extLst>
          </p:cNvPr>
          <p:cNvSpPr/>
          <p:nvPr/>
        </p:nvSpPr>
        <p:spPr>
          <a:xfrm>
            <a:off x="990600" y="5290038"/>
            <a:ext cx="10086972" cy="406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ysClr val="windowText" lastClr="000000"/>
                </a:solidFill>
              </a:rPr>
              <a:t>Entretien final avec le jury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02293B-3CA4-4A40-A6AA-ACB2645A1701}"/>
              </a:ext>
            </a:extLst>
          </p:cNvPr>
          <p:cNvSpPr/>
          <p:nvPr/>
        </p:nvSpPr>
        <p:spPr>
          <a:xfrm>
            <a:off x="990600" y="2802000"/>
            <a:ext cx="10086973" cy="406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ysClr val="windowText" lastClr="000000"/>
                </a:solidFill>
              </a:rPr>
              <a:t>Rédaction du Dossier Professionnel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C0A288C-E2E0-4BA2-BC1D-96F7B3C197C8}"/>
              </a:ext>
            </a:extLst>
          </p:cNvPr>
          <p:cNvSpPr txBox="1"/>
          <p:nvPr/>
        </p:nvSpPr>
        <p:spPr>
          <a:xfrm>
            <a:off x="8297207" y="6017511"/>
            <a:ext cx="3612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Pour plus d’informations : </a:t>
            </a:r>
            <a:r>
              <a:rPr lang="fr-FR" sz="1200" dirty="0">
                <a:hlinkClick r:id="rId3"/>
              </a:rPr>
              <a:t>https://www.candidattitreprofessionnel.fr/les-voies-dacces-au-titre-professionnel/</a:t>
            </a:r>
            <a:r>
              <a:rPr lang="fr-FR" sz="1200" dirty="0"/>
              <a:t>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08D435B-46D9-41E3-8275-522225AE3FE2}"/>
              </a:ext>
            </a:extLst>
          </p:cNvPr>
          <p:cNvSpPr txBox="1"/>
          <p:nvPr/>
        </p:nvSpPr>
        <p:spPr>
          <a:xfrm>
            <a:off x="2347914" y="306981"/>
            <a:ext cx="749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Les voies d’accès au titre professionnel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D75060B-83AD-49F2-90DA-65390816CC45}"/>
              </a:ext>
            </a:extLst>
          </p:cNvPr>
          <p:cNvCxnSpPr>
            <a:stCxn id="5" idx="2"/>
          </p:cNvCxnSpPr>
          <p:nvPr/>
        </p:nvCxnSpPr>
        <p:spPr>
          <a:xfrm flipH="1">
            <a:off x="2447927" y="1508706"/>
            <a:ext cx="1" cy="1293294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E1A09DAD-F5B3-48E2-A951-6EE6CC7CD1AF}"/>
              </a:ext>
            </a:extLst>
          </p:cNvPr>
          <p:cNvCxnSpPr/>
          <p:nvPr/>
        </p:nvCxnSpPr>
        <p:spPr>
          <a:xfrm flipH="1">
            <a:off x="9738513" y="1499141"/>
            <a:ext cx="1" cy="1293294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9CB18807-424D-4C64-8560-75CA62FDBDC9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9738513" y="3208400"/>
            <a:ext cx="0" cy="399391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1D0D4FEB-C0E0-4C78-BDAD-195D5CDBA62E}"/>
              </a:ext>
            </a:extLst>
          </p:cNvPr>
          <p:cNvCxnSpPr>
            <a:cxnSpLocks/>
          </p:cNvCxnSpPr>
          <p:nvPr/>
        </p:nvCxnSpPr>
        <p:spPr>
          <a:xfrm flipH="1">
            <a:off x="6104469" y="3208400"/>
            <a:ext cx="1" cy="1196216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40EC07D2-51F2-42A5-B94E-3B1D27C20178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6104468" y="1508706"/>
            <a:ext cx="1" cy="3562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6D853CF3-0109-453D-93EF-DF1F35F851B5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6104469" y="2423786"/>
            <a:ext cx="0" cy="3916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17DCF4F-F778-44D8-97AB-7D91486557D7}"/>
              </a:ext>
            </a:extLst>
          </p:cNvPr>
          <p:cNvCxnSpPr>
            <a:cxnSpLocks/>
          </p:cNvCxnSpPr>
          <p:nvPr/>
        </p:nvCxnSpPr>
        <p:spPr>
          <a:xfrm>
            <a:off x="2447927" y="3208400"/>
            <a:ext cx="0" cy="3916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F08ED040-EE9B-481C-A1CB-494CE7EEF7E2}"/>
              </a:ext>
            </a:extLst>
          </p:cNvPr>
          <p:cNvCxnSpPr>
            <a:cxnSpLocks/>
          </p:cNvCxnSpPr>
          <p:nvPr/>
        </p:nvCxnSpPr>
        <p:spPr>
          <a:xfrm>
            <a:off x="2447927" y="4014191"/>
            <a:ext cx="0" cy="3916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BEF5399F-883B-44F0-A7B8-D6861AA37E86}"/>
              </a:ext>
            </a:extLst>
          </p:cNvPr>
          <p:cNvCxnSpPr>
            <a:cxnSpLocks/>
          </p:cNvCxnSpPr>
          <p:nvPr/>
        </p:nvCxnSpPr>
        <p:spPr>
          <a:xfrm>
            <a:off x="2447927" y="4890298"/>
            <a:ext cx="0" cy="3916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FE9CE98F-58B3-4116-AF2D-9168837C900E}"/>
              </a:ext>
            </a:extLst>
          </p:cNvPr>
          <p:cNvCxnSpPr>
            <a:cxnSpLocks/>
          </p:cNvCxnSpPr>
          <p:nvPr/>
        </p:nvCxnSpPr>
        <p:spPr>
          <a:xfrm>
            <a:off x="6104468" y="4890262"/>
            <a:ext cx="0" cy="3916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DCE9E483-8436-4EA2-9DC3-D64D473D6B82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110030" y="5696438"/>
            <a:ext cx="3963" cy="37993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397DB173-186D-4820-B6A7-9659396FAEB8}"/>
              </a:ext>
            </a:extLst>
          </p:cNvPr>
          <p:cNvCxnSpPr>
            <a:cxnSpLocks/>
          </p:cNvCxnSpPr>
          <p:nvPr/>
        </p:nvCxnSpPr>
        <p:spPr>
          <a:xfrm flipH="1">
            <a:off x="9738513" y="4014191"/>
            <a:ext cx="2" cy="127584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A43A770E-F84D-44E5-96A9-FDA7796AD9D8}"/>
              </a:ext>
            </a:extLst>
          </p:cNvPr>
          <p:cNvSpPr txBox="1"/>
          <p:nvPr/>
        </p:nvSpPr>
        <p:spPr>
          <a:xfrm>
            <a:off x="532404" y="6017511"/>
            <a:ext cx="3797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/>
              <a:t>En cas d’échec au titre </a:t>
            </a:r>
            <a:r>
              <a:rPr lang="fr-FR" sz="1200" dirty="0"/>
              <a:t>: les candidats disposent d’un an pour formuler une demande motivée auprès de l’UT afin de se présenter à une nouvelle session.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4F15461-9846-40B2-AC44-BBAE490DB939}"/>
              </a:ext>
            </a:extLst>
          </p:cNvPr>
          <p:cNvSpPr txBox="1"/>
          <p:nvPr/>
        </p:nvSpPr>
        <p:spPr>
          <a:xfrm>
            <a:off x="10469115" y="226951"/>
            <a:ext cx="155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Màj 23/05/2024</a:t>
            </a:r>
          </a:p>
        </p:txBody>
      </p:sp>
    </p:spTree>
    <p:extLst>
      <p:ext uri="{BB962C8B-B14F-4D97-AF65-F5344CB8AC3E}">
        <p14:creationId xmlns:p14="http://schemas.microsoft.com/office/powerpoint/2010/main" val="20989469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104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Océane GUINARD</dc:creator>
  <cp:lastModifiedBy>Océane GUINARD</cp:lastModifiedBy>
  <cp:revision>12</cp:revision>
  <cp:lastPrinted>2024-05-06T14:18:08Z</cp:lastPrinted>
  <dcterms:created xsi:type="dcterms:W3CDTF">2024-05-06T13:35:13Z</dcterms:created>
  <dcterms:modified xsi:type="dcterms:W3CDTF">2024-05-23T13:58:31Z</dcterms:modified>
</cp:coreProperties>
</file>